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693" autoAdjust="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35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44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776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290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42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6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146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531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3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7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9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84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46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76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74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81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D6FA9E-4311-4E74-9A94-C022C8CB8989}" type="datetimeFigureOut">
              <a:rPr lang="fr-FR" smtClean="0"/>
              <a:t>05/03/2025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C4A2D4-400D-4877-8D57-8D3CE70C3A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0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arltrees.com/eserr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4B3CC-567C-B267-21E2-D5CB3C8A0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8656" y="1545770"/>
            <a:ext cx="7543801" cy="1807029"/>
          </a:xfrm>
        </p:spPr>
        <p:txBody>
          <a:bodyPr/>
          <a:lstStyle/>
          <a:p>
            <a:r>
              <a:rPr lang="fr-FR" u="sng" dirty="0"/>
              <a:t>Présentation de ma veille technologique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757C16-A28C-B54E-5F08-EFFC1797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592284"/>
            <a:ext cx="6815669" cy="1807030"/>
          </a:xfrm>
        </p:spPr>
        <p:txBody>
          <a:bodyPr/>
          <a:lstStyle/>
          <a:p>
            <a:pPr algn="l"/>
            <a:r>
              <a:rPr lang="fr-FR" dirty="0"/>
              <a:t>Sommaire :</a:t>
            </a:r>
          </a:p>
          <a:p>
            <a:pPr marL="514350" indent="-514350" algn="l">
              <a:buFont typeface="+mj-lt"/>
              <a:buAutoNum type="romanUcPeriod"/>
            </a:pPr>
            <a:r>
              <a:rPr lang="fr-FR" dirty="0"/>
              <a:t>Mise en place des outils de veille et moyens déployés</a:t>
            </a:r>
          </a:p>
          <a:p>
            <a:pPr marL="514350" indent="-514350" algn="l">
              <a:buFont typeface="+mj-lt"/>
              <a:buAutoNum type="romanUcPeriod"/>
            </a:pPr>
            <a:r>
              <a:rPr lang="fr-FR" dirty="0"/>
              <a:t>Premier thème : L’OSINT au sein de la Cybersécurité</a:t>
            </a:r>
          </a:p>
          <a:p>
            <a:pPr marL="514350" indent="-514350" algn="l">
              <a:buFont typeface="+mj-lt"/>
              <a:buAutoNum type="romanUcPeriod"/>
            </a:pPr>
            <a:r>
              <a:rPr lang="fr-FR" dirty="0"/>
              <a:t>Deuxième thème : Le </a:t>
            </a:r>
            <a:r>
              <a:rPr lang="fr-FR" dirty="0" err="1"/>
              <a:t>framework</a:t>
            </a:r>
            <a:r>
              <a:rPr lang="fr-FR" dirty="0"/>
              <a:t> LARAVEL</a:t>
            </a:r>
          </a:p>
        </p:txBody>
      </p:sp>
    </p:spTree>
    <p:extLst>
      <p:ext uri="{BB962C8B-B14F-4D97-AF65-F5344CB8AC3E}">
        <p14:creationId xmlns:p14="http://schemas.microsoft.com/office/powerpoint/2010/main" val="295057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9F7FC-BBBD-41BB-C6B3-1CBC1B1E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B.   L’OSINT, nouveau point fort de la Cybersécurité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05C0CA-D3F2-9912-7CF0-0D4BFE659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Tout le monde pratique l’OSINT mais pas pour les mêmes raisons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Rempli des fonctions curatives et préventives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Il est possible de pratiquer l’OSINT pour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Collecter des renseignements sur un point technique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Pour identifier et rechercher les vulnérabilités potentielles d’un réseau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Pour enquêter sur un cybercriminel.</a:t>
            </a:r>
          </a:p>
        </p:txBody>
      </p:sp>
    </p:spTree>
    <p:extLst>
      <p:ext uri="{BB962C8B-B14F-4D97-AF65-F5344CB8AC3E}">
        <p14:creationId xmlns:p14="http://schemas.microsoft.com/office/powerpoint/2010/main" val="122695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498EF5-9FD7-8365-C013-D517C04D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C.  Les défis de l’investigation OSINT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8B58A6-34ED-1A95-6908-AAE3E631E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OSINT Passive et Active</a:t>
            </a:r>
          </a:p>
          <a:p>
            <a:r>
              <a:rPr lang="fr-FR" dirty="0"/>
              <a:t>Demande de grandes compétences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Maîtrise du développement informatique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Aptitudes de pentester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Capacité d’analyse sur des données brutes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Aptitude à concevoir, développer et maintenir des scripts permettant d’affiner l’investigation</a:t>
            </a:r>
          </a:p>
        </p:txBody>
      </p:sp>
    </p:spTree>
    <p:extLst>
      <p:ext uri="{BB962C8B-B14F-4D97-AF65-F5344CB8AC3E}">
        <p14:creationId xmlns:p14="http://schemas.microsoft.com/office/powerpoint/2010/main" val="379827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26FB21-2C31-BE85-E6DC-CD91F384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  Le </a:t>
            </a:r>
            <a:r>
              <a:rPr lang="fr-FR" dirty="0" err="1"/>
              <a:t>framework</a:t>
            </a:r>
            <a:r>
              <a:rPr lang="fr-FR" dirty="0"/>
              <a:t> LARAVEL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12F3FC-C8D7-2ED1-E47B-CB1743233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Framework PHP open source </a:t>
            </a:r>
          </a:p>
          <a:p>
            <a:r>
              <a:rPr lang="fr-FR" dirty="0"/>
              <a:t>Crée par Taylor </a:t>
            </a:r>
            <a:r>
              <a:rPr lang="fr-FR" dirty="0" err="1"/>
              <a:t>Otwell</a:t>
            </a:r>
            <a:r>
              <a:rPr lang="fr-FR" dirty="0"/>
              <a:t> en 2011</a:t>
            </a:r>
          </a:p>
          <a:p>
            <a:r>
              <a:rPr lang="fr-FR" dirty="0"/>
              <a:t>Modèle MVC permettant de séparer les couches de l’application</a:t>
            </a:r>
          </a:p>
          <a:p>
            <a:r>
              <a:rPr lang="fr-FR" dirty="0"/>
              <a:t>Un écosystème riche</a:t>
            </a:r>
          </a:p>
          <a:p>
            <a:r>
              <a:rPr lang="fr-FR" dirty="0"/>
              <a:t>Sécurité avancée</a:t>
            </a:r>
          </a:p>
          <a:p>
            <a:r>
              <a:rPr lang="fr-FR" dirty="0"/>
              <a:t>Mises à jour et support actif</a:t>
            </a:r>
          </a:p>
          <a:p>
            <a:r>
              <a:rPr lang="fr-FR" dirty="0"/>
              <a:t>Rival direct de Symfony</a:t>
            </a:r>
          </a:p>
        </p:txBody>
      </p:sp>
    </p:spTree>
    <p:extLst>
      <p:ext uri="{BB962C8B-B14F-4D97-AF65-F5344CB8AC3E}">
        <p14:creationId xmlns:p14="http://schemas.microsoft.com/office/powerpoint/2010/main" val="222430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95838-FDCD-A65E-F1C8-CB159C30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Pearltree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0CC8DE-CD19-59AE-9EC2-BF589780D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https://www.pearltrees.com/eserrat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76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6D45A-7662-A6D6-C5C5-1C92C16A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fr-FR" u="sng" dirty="0"/>
              <a:t>Mise en place de la veille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990056-A30C-68EF-98E2-F36C6AEF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4692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Plusieurs questions et problématiques :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340B04-7820-9B47-CF04-E579443EA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"/>
          <a:stretch/>
        </p:blipFill>
        <p:spPr>
          <a:xfrm>
            <a:off x="4303485" y="3026229"/>
            <a:ext cx="4067630" cy="3051767"/>
          </a:xfrm>
          <a:prstGeom prst="roundRect">
            <a:avLst>
              <a:gd name="adj" fmla="val 1432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1820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6318F-8E6A-8107-082D-439939BA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Le besoin d’information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5E0D6C9-1326-06CC-3378-39CA90B77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19337" r="61936" b="58659"/>
          <a:stretch/>
        </p:blipFill>
        <p:spPr>
          <a:xfrm>
            <a:off x="4595073" y="3815723"/>
            <a:ext cx="2995438" cy="1946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7E86FC1-8480-AAF3-7BF9-3A6AC5EAEB1A}"/>
              </a:ext>
            </a:extLst>
          </p:cNvPr>
          <p:cNvSpPr txBox="1"/>
          <p:nvPr/>
        </p:nvSpPr>
        <p:spPr>
          <a:xfrm>
            <a:off x="1376413" y="2589196"/>
            <a:ext cx="9432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Les technologies de notre métier évoluent en permanence</a:t>
            </a:r>
          </a:p>
          <a:p>
            <a:pPr marL="285750" indent="-285750">
              <a:buFontTx/>
              <a:buChar char="-"/>
            </a:pPr>
            <a:r>
              <a:rPr lang="fr-FR" dirty="0"/>
              <a:t>Les concurrents peuvent prendre l’avantage si ils sont « en avance » sur notre technologie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veille peut nous faire découvrir des alternatives</a:t>
            </a:r>
          </a:p>
        </p:txBody>
      </p:sp>
    </p:spTree>
    <p:extLst>
      <p:ext uri="{BB962C8B-B14F-4D97-AF65-F5344CB8AC3E}">
        <p14:creationId xmlns:p14="http://schemas.microsoft.com/office/powerpoint/2010/main" val="160980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85114-AA94-A64C-B390-47181330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Quelles sources utiliser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544601F-318B-7763-B90B-106272DAC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1" t="17846" r="23974" b="56892"/>
          <a:stretch/>
        </p:blipFill>
        <p:spPr>
          <a:xfrm>
            <a:off x="4594512" y="3721561"/>
            <a:ext cx="3002976" cy="2154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4248212-FBDF-A08F-9273-4FC0B7F88323}"/>
              </a:ext>
            </a:extLst>
          </p:cNvPr>
          <p:cNvSpPr txBox="1"/>
          <p:nvPr/>
        </p:nvSpPr>
        <p:spPr>
          <a:xfrm>
            <a:off x="1930400" y="2616200"/>
            <a:ext cx="896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Effectuer des recherches auprès de sources fiables</a:t>
            </a:r>
          </a:p>
          <a:p>
            <a:pPr marL="285750" indent="-285750">
              <a:buFontTx/>
              <a:buChar char="-"/>
            </a:pPr>
            <a:r>
              <a:rPr lang="fr-FR" dirty="0"/>
              <a:t>Croiser les données pour les authentifier.</a:t>
            </a:r>
          </a:p>
        </p:txBody>
      </p:sp>
    </p:spTree>
    <p:extLst>
      <p:ext uri="{BB962C8B-B14F-4D97-AF65-F5344CB8AC3E}">
        <p14:creationId xmlns:p14="http://schemas.microsoft.com/office/powerpoint/2010/main" val="85171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DB0A6-2B63-5DC4-9C1E-D7A5F3E9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Quelle méthode utiliser pour collecter les informations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D6B53E6-F25B-A77A-481F-C662C3554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8" t="44259" r="9402" b="32391"/>
          <a:stretch/>
        </p:blipFill>
        <p:spPr>
          <a:xfrm>
            <a:off x="4430842" y="3691468"/>
            <a:ext cx="3330315" cy="218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BB7BD59-1F4A-B1F9-1AE7-569D67ABB34C}"/>
              </a:ext>
            </a:extLst>
          </p:cNvPr>
          <p:cNvSpPr txBox="1"/>
          <p:nvPr/>
        </p:nvSpPr>
        <p:spPr>
          <a:xfrm>
            <a:off x="1511300" y="2616200"/>
            <a:ext cx="764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Méthode PUSH</a:t>
            </a:r>
          </a:p>
          <a:p>
            <a:pPr marL="285750" indent="-285750">
              <a:buFontTx/>
              <a:buChar char="-"/>
            </a:pPr>
            <a:r>
              <a:rPr lang="fr-FR" dirty="0"/>
              <a:t>Méthode PULL</a:t>
            </a:r>
          </a:p>
        </p:txBody>
      </p:sp>
    </p:spTree>
    <p:extLst>
      <p:ext uri="{BB962C8B-B14F-4D97-AF65-F5344CB8AC3E}">
        <p14:creationId xmlns:p14="http://schemas.microsoft.com/office/powerpoint/2010/main" val="20634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C0EED-D05B-EBB9-8915-0798068F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Comment trier et stocker les informations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7CA3818-8325-B103-5DB4-5B70D681D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1" t="67225" r="26259" b="8660"/>
          <a:stretch/>
        </p:blipFill>
        <p:spPr>
          <a:xfrm>
            <a:off x="4771571" y="3852881"/>
            <a:ext cx="2648857" cy="1794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596C34A-E72A-8D0B-C9A0-1735141A1B3E}"/>
              </a:ext>
            </a:extLst>
          </p:cNvPr>
          <p:cNvSpPr txBox="1"/>
          <p:nvPr/>
        </p:nvSpPr>
        <p:spPr>
          <a:xfrm>
            <a:off x="1536700" y="26543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Consulter les informations et s’en imprégner pour pouvoir les trier</a:t>
            </a:r>
          </a:p>
          <a:p>
            <a:pPr marL="285750" indent="-285750">
              <a:buFontTx/>
              <a:buChar char="-"/>
            </a:pPr>
            <a:r>
              <a:rPr lang="fr-FR" dirty="0"/>
              <a:t>Stocker les informations dans un fichier ou un outil de gestion</a:t>
            </a:r>
          </a:p>
        </p:txBody>
      </p:sp>
    </p:spTree>
    <p:extLst>
      <p:ext uri="{BB962C8B-B14F-4D97-AF65-F5344CB8AC3E}">
        <p14:creationId xmlns:p14="http://schemas.microsoft.com/office/powerpoint/2010/main" val="30775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49AEF-0A3F-F900-334D-FE766EC3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La diffusion de l’information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5F287E2-7B3A-37E7-E4DD-E97906382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2" t="54593" r="50258" b="23588"/>
          <a:stretch/>
        </p:blipFill>
        <p:spPr>
          <a:xfrm>
            <a:off x="4313989" y="3479802"/>
            <a:ext cx="3564021" cy="2184400"/>
          </a:xfrm>
          <a:prstGeom prst="roundRect">
            <a:avLst>
              <a:gd name="adj" fmla="val 1521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0C8BA86-9666-B2CB-D65E-F60685FEC9EF}"/>
              </a:ext>
            </a:extLst>
          </p:cNvPr>
          <p:cNvSpPr txBox="1"/>
          <p:nvPr/>
        </p:nvSpPr>
        <p:spPr>
          <a:xfrm>
            <a:off x="1549400" y="2616200"/>
            <a:ext cx="850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Accès très simple à la veille </a:t>
            </a:r>
            <a:r>
              <a:rPr lang="fr-FR" dirty="0" err="1"/>
              <a:t>grace</a:t>
            </a:r>
            <a:r>
              <a:rPr lang="fr-FR" dirty="0"/>
              <a:t> à </a:t>
            </a:r>
            <a:r>
              <a:rPr lang="fr-FR" dirty="0" err="1"/>
              <a:t>Pearltrees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Transfert aux employés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426020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19088-2785-8783-4540-B813AFF6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Choix des outils et de la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872248-B41D-8B27-BBF3-F64EE3E8C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Méthode utilisée : PUSH</a:t>
            </a:r>
          </a:p>
          <a:p>
            <a:r>
              <a:rPr lang="fr-FR" dirty="0"/>
              <a:t>Outils de recherche utilisés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Google </a:t>
            </a:r>
            <a:r>
              <a:rPr lang="fr-FR" dirty="0" err="1"/>
              <a:t>Alerts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X (anciennement Twitter)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Le monde Informatique (Magazine)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Outil de classement et tri des informations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err="1"/>
              <a:t>Pearltrees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45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CF174-66CA-4746-706C-34DA113A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 dirty="0"/>
              <a:t>II.   L’OSINT au sein de la Cybersécurité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753F7B-4B60-B653-A9F7-DD2A17E11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u="sng" dirty="0"/>
              <a:t> D’où vient et où va l’OSINT ? Définition d’un champ d’investigation clé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OSINT = Open Source </a:t>
            </a:r>
            <a:r>
              <a:rPr lang="fr-FR" dirty="0" err="1"/>
              <a:t>INTelligence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Informations accessibles à tous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Existe suite au développement de l’information, de la sur-numérisation et du tout-digital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3 critères des données OSINT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Source accessible librement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De manière légale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Et gratuitement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625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390</TotalTime>
  <Words>396</Words>
  <Application>Microsoft Office PowerPoint</Application>
  <PresentationFormat>Grand écran</PresentationFormat>
  <Paragraphs>64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Organique</vt:lpstr>
      <vt:lpstr>Présentation de ma veille technologique</vt:lpstr>
      <vt:lpstr>Mise en place de la veille</vt:lpstr>
      <vt:lpstr>Le besoin d’information</vt:lpstr>
      <vt:lpstr>Quelles sources utiliser ?</vt:lpstr>
      <vt:lpstr>Quelle méthode utiliser pour collecter les informations ?</vt:lpstr>
      <vt:lpstr>Comment trier et stocker les informations ?</vt:lpstr>
      <vt:lpstr>La diffusion de l’information</vt:lpstr>
      <vt:lpstr>Choix des outils et de la méthode</vt:lpstr>
      <vt:lpstr>II.   L’OSINT au sein de la Cybersécurité</vt:lpstr>
      <vt:lpstr>B.   L’OSINT, nouveau point fort de la Cybersécurité</vt:lpstr>
      <vt:lpstr>C.  Les défis de l’investigation OSINT</vt:lpstr>
      <vt:lpstr>III.   Le framework LARAVEL</vt:lpstr>
      <vt:lpstr>Pearltree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Enzo Serrat</dc:creator>
  <cp:lastModifiedBy>Enzo Serrat</cp:lastModifiedBy>
  <cp:revision>11</cp:revision>
  <dcterms:created xsi:type="dcterms:W3CDTF">2025-01-09T09:14:39Z</dcterms:created>
  <dcterms:modified xsi:type="dcterms:W3CDTF">2025-03-05T08:42:00Z</dcterms:modified>
</cp:coreProperties>
</file>